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75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200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macOS" TargetMode="External"/><Relationship Id="rId7" Type="http://schemas.openxmlformats.org/officeDocument/2006/relationships/hyperlink" Target="https://baike.baidu.com/item/%E8%B0%83%E8%AF%95/5852756" TargetMode="External"/><Relationship Id="rId2" Type="http://schemas.openxmlformats.org/officeDocument/2006/relationships/hyperlink" Target="https://baike.baidu.com/item/IDE/823208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7%BC%96%E7%A0%81/80092" TargetMode="External"/><Relationship Id="rId5" Type="http://schemas.openxmlformats.org/officeDocument/2006/relationships/hyperlink" Target="https://baike.baidu.com/item/%E7%95%8C%E9%9D%A2%E8%AE%BE%E8%AE%A1" TargetMode="External"/><Relationship Id="rId4" Type="http://schemas.openxmlformats.org/officeDocument/2006/relationships/hyperlink" Target="https://baike.baidu.com/item/iOS/4570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DDABB-1BB3-B948-9656-8AA5C2D05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8B1A31-9703-9A4B-A844-93F5B0158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入门介绍</a:t>
            </a:r>
          </a:p>
        </p:txBody>
      </p:sp>
    </p:spTree>
    <p:extLst>
      <p:ext uri="{BB962C8B-B14F-4D97-AF65-F5344CB8AC3E}">
        <p14:creationId xmlns:p14="http://schemas.microsoft.com/office/powerpoint/2010/main" val="3130170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1211C-2E54-824B-9C6C-3D25F530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我想悄悄说这些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7155A-3173-7749-84E6-E26A09DDC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的前世今生</a:t>
            </a:r>
            <a:endParaRPr kumimoji="1" lang="en-US" altLang="zh-CN" dirty="0"/>
          </a:p>
          <a:p>
            <a:r>
              <a:rPr kumimoji="1" lang="zh-CN" altLang="en-US" dirty="0"/>
              <a:t>二、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的开发工具</a:t>
            </a:r>
            <a:endParaRPr kumimoji="1" lang="en-US" altLang="zh-CN" dirty="0"/>
          </a:p>
          <a:p>
            <a:r>
              <a:rPr kumimoji="1" lang="zh-CN" altLang="en-US" dirty="0"/>
              <a:t>三、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的开发语言</a:t>
            </a:r>
            <a:endParaRPr kumimoji="1" lang="en-US" altLang="zh-CN" dirty="0"/>
          </a:p>
          <a:p>
            <a:r>
              <a:rPr kumimoji="1" lang="zh-CN" altLang="en-US" dirty="0"/>
              <a:t>四、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的小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9512E5-46B5-0642-8882-46635A9D7DC2}"/>
              </a:ext>
            </a:extLst>
          </p:cNvPr>
          <p:cNvSpPr txBox="1"/>
          <p:nvPr/>
        </p:nvSpPr>
        <p:spPr>
          <a:xfrm>
            <a:off x="10758791" y="7782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51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86B18-1843-5043-A299-B63DCBD0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的前世今生</a:t>
            </a:r>
            <a:br>
              <a:rPr kumimoji="1" lang="en-US" altLang="zh-CN" dirty="0"/>
            </a:br>
            <a:r>
              <a:rPr kumimoji="1" lang="en-US" altLang="zh-CN" dirty="0"/>
              <a:t>											</a:t>
            </a:r>
            <a:r>
              <a:rPr kumimoji="1" lang="zh-CN" altLang="en-US" sz="2400" dirty="0"/>
              <a:t>前世：通讯和手机的历史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3E19CB-DFDB-5A47-B7F8-653CCAFA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930701" cy="4195481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、传递媒介的演化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手势、叫喊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语言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烽火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驿站、邮政系统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电话、无线电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互联网、电脑、手机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、手机的演化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1973.4</a:t>
            </a:r>
            <a:r>
              <a:rPr kumimoji="1" lang="zh-CN" altLang="en-US" dirty="0"/>
              <a:t>  马丁</a:t>
            </a:r>
            <a:r>
              <a:rPr kumimoji="1" lang="en-US" altLang="zh-CN" dirty="0"/>
              <a:t>•</a:t>
            </a:r>
            <a:r>
              <a:rPr kumimoji="1" lang="zh-CN" altLang="en-US" dirty="0"/>
              <a:t>库伯  纽约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1983</a:t>
            </a:r>
            <a:r>
              <a:rPr kumimoji="1" lang="zh-CN" altLang="en-US" dirty="0"/>
              <a:t> 摩托罗拉  </a:t>
            </a:r>
            <a:r>
              <a:rPr kumimoji="1" lang="en-US" altLang="zh-CN" dirty="0"/>
              <a:t>DynaTAC8000X</a:t>
            </a:r>
          </a:p>
          <a:p>
            <a:pPr lvl="1"/>
            <a:r>
              <a:rPr kumimoji="1" lang="zh-CN" altLang="en-US" dirty="0"/>
              <a:t>第二代、多样化第三代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智能手机 </a:t>
            </a:r>
            <a:r>
              <a:rPr kumimoji="1" lang="en-US" altLang="zh-CN" dirty="0"/>
              <a:t>1993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IBM&amp;BellSouth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IBM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541790-C5B7-C649-A5E6-BDA5EF66DAA6}"/>
              </a:ext>
            </a:extLst>
          </p:cNvPr>
          <p:cNvSpPr txBox="1"/>
          <p:nvPr/>
        </p:nvSpPr>
        <p:spPr>
          <a:xfrm>
            <a:off x="3443591" y="924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7C171A3-868E-1049-9991-FA490BCE5A13}"/>
              </a:ext>
            </a:extLst>
          </p:cNvPr>
          <p:cNvSpPr txBox="1">
            <a:spLocks/>
          </p:cNvSpPr>
          <p:nvPr/>
        </p:nvSpPr>
        <p:spPr>
          <a:xfrm>
            <a:off x="6349499" y="2052918"/>
            <a:ext cx="393070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iPhone</a:t>
            </a:r>
            <a:r>
              <a:rPr kumimoji="1" lang="zh-CN" altLang="en-US" dirty="0"/>
              <a:t>的演化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首次推出</a:t>
            </a:r>
            <a:r>
              <a:rPr kumimoji="1" lang="en-US" altLang="zh-CN" dirty="0"/>
              <a:t>2017</a:t>
            </a:r>
          </a:p>
          <a:p>
            <a:pPr lvl="1"/>
            <a:r>
              <a:rPr kumimoji="1" lang="en-US" altLang="zh-CN" dirty="0"/>
              <a:t>iP4</a:t>
            </a:r>
            <a:r>
              <a:rPr kumimoji="1" lang="zh-CN" altLang="en-US" dirty="0"/>
              <a:t>首次使用视网膜屏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iP5</a:t>
            </a:r>
            <a:r>
              <a:rPr kumimoji="1" lang="zh-CN" altLang="en-US" dirty="0"/>
              <a:t> </a:t>
            </a:r>
            <a:r>
              <a:rPr kumimoji="1" lang="en-US" altLang="zh-CN" dirty="0"/>
              <a:t>	4</a:t>
            </a:r>
            <a:r>
              <a:rPr kumimoji="1" lang="zh-CN" altLang="en-US" dirty="0"/>
              <a:t>寸屏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iP5s	</a:t>
            </a:r>
            <a:r>
              <a:rPr kumimoji="1" lang="zh-CN" altLang="en-US" dirty="0"/>
              <a:t>指纹识别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iP6</a:t>
            </a:r>
            <a:r>
              <a:rPr kumimoji="1" lang="zh-CN" altLang="en-US" dirty="0"/>
              <a:t> </a:t>
            </a:r>
            <a:r>
              <a:rPr kumimoji="1" lang="en-US" altLang="zh-CN" dirty="0"/>
              <a:t>	4.7&amp;5.5</a:t>
            </a:r>
            <a:r>
              <a:rPr kumimoji="1" lang="zh-CN" altLang="en-US" dirty="0"/>
              <a:t>寸屏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iP6s</a:t>
            </a:r>
            <a:r>
              <a:rPr kumimoji="1" lang="zh-CN" altLang="en-US" dirty="0"/>
              <a:t> </a:t>
            </a:r>
            <a:r>
              <a:rPr kumimoji="1" lang="en-US" altLang="zh-CN" dirty="0"/>
              <a:t>	</a:t>
            </a:r>
            <a:r>
              <a:rPr kumimoji="1" lang="zh-CN" altLang="en-US" dirty="0"/>
              <a:t>压感屏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iPX</a:t>
            </a:r>
            <a:r>
              <a:rPr kumimoji="1" lang="en-US" altLang="zh-CN" dirty="0"/>
              <a:t>	</a:t>
            </a:r>
            <a:r>
              <a:rPr kumimoji="1" lang="zh-CN" altLang="en-US" dirty="0"/>
              <a:t>面部识别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007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196CDC-CB91-3C45-9E67-BFCDE1B3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05" y="0"/>
            <a:ext cx="10066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1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6C00F1-2B85-574B-BFC2-FED20976788C}"/>
              </a:ext>
            </a:extLst>
          </p:cNvPr>
          <p:cNvSpPr txBox="1"/>
          <p:nvPr/>
        </p:nvSpPr>
        <p:spPr>
          <a:xfrm>
            <a:off x="5178392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380C93-BE4C-7C47-A3FD-6FC6A6C0A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0" r="10359" b="472"/>
          <a:stretch/>
        </p:blipFill>
        <p:spPr>
          <a:xfrm>
            <a:off x="-1" y="0"/>
            <a:ext cx="6163375" cy="40522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8F8D8C-261C-0D4D-A77A-58A4F94D9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046" y="2497902"/>
            <a:ext cx="5925954" cy="43600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E66214-235C-F547-8A68-AA8D60228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7213"/>
            <a:ext cx="3024779" cy="26807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7BEC04-440C-B840-AA50-5D0F9C5B1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596" y="4177213"/>
            <a:ext cx="3024779" cy="26575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49328A-6928-9E43-870F-55ACEF9D8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921" y="184783"/>
            <a:ext cx="1896178" cy="20625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975785-D81D-AD45-A2E1-C77A09F0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780" y="202126"/>
            <a:ext cx="2007755" cy="20451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CC27BA-665D-8C42-A998-796221385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2342" y="202126"/>
            <a:ext cx="1881158" cy="20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8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74474F8-AB50-0542-8D3C-4FA60B4C8114}"/>
              </a:ext>
            </a:extLst>
          </p:cNvPr>
          <p:cNvSpPr/>
          <p:nvPr/>
        </p:nvSpPr>
        <p:spPr>
          <a:xfrm>
            <a:off x="4146112" y="798534"/>
            <a:ext cx="6187858" cy="52609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909634C-C1CA-3540-9122-D5B253D2F76C}"/>
              </a:ext>
            </a:extLst>
          </p:cNvPr>
          <p:cNvSpPr/>
          <p:nvPr/>
        </p:nvSpPr>
        <p:spPr>
          <a:xfrm>
            <a:off x="4271372" y="5423770"/>
            <a:ext cx="5949863" cy="501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Darwin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9515DB-2E23-BB4C-A3B2-3768731DE559}"/>
              </a:ext>
            </a:extLst>
          </p:cNvPr>
          <p:cNvSpPr/>
          <p:nvPr/>
        </p:nvSpPr>
        <p:spPr>
          <a:xfrm>
            <a:off x="4271372" y="4108537"/>
            <a:ext cx="5949863" cy="118997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BBB9508-4DCC-EE4C-9CD1-CD20049D0B29}"/>
              </a:ext>
            </a:extLst>
          </p:cNvPr>
          <p:cNvSpPr/>
          <p:nvPr/>
        </p:nvSpPr>
        <p:spPr>
          <a:xfrm>
            <a:off x="4584524" y="4371584"/>
            <a:ext cx="1490598" cy="73903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QuickTime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F4E510-853C-C14B-8C4B-71E4C23824DB}"/>
              </a:ext>
            </a:extLst>
          </p:cNvPr>
          <p:cNvSpPr/>
          <p:nvPr/>
        </p:nvSpPr>
        <p:spPr>
          <a:xfrm>
            <a:off x="8417484" y="4346528"/>
            <a:ext cx="1490599" cy="73903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OpenGL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7BE7514-D3D5-ED46-AFEF-90D8155F26C2}"/>
              </a:ext>
            </a:extLst>
          </p:cNvPr>
          <p:cNvSpPr/>
          <p:nvPr/>
        </p:nvSpPr>
        <p:spPr>
          <a:xfrm>
            <a:off x="4271372" y="2505205"/>
            <a:ext cx="3695179" cy="140291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73C80CB-00DF-8C4C-B3A9-4CF799DB68AC}"/>
              </a:ext>
            </a:extLst>
          </p:cNvPr>
          <p:cNvSpPr/>
          <p:nvPr/>
        </p:nvSpPr>
        <p:spPr>
          <a:xfrm>
            <a:off x="4484315" y="2693095"/>
            <a:ext cx="1152395" cy="45093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Carbon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5C27DB9-EFAA-E747-A48F-26037C0C853C}"/>
              </a:ext>
            </a:extLst>
          </p:cNvPr>
          <p:cNvSpPr/>
          <p:nvPr/>
        </p:nvSpPr>
        <p:spPr>
          <a:xfrm>
            <a:off x="4490577" y="3269293"/>
            <a:ext cx="1152395" cy="4384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B1BEC24-B503-074B-A08D-B5720BAD8D0E}"/>
              </a:ext>
            </a:extLst>
          </p:cNvPr>
          <p:cNvSpPr/>
          <p:nvPr/>
        </p:nvSpPr>
        <p:spPr>
          <a:xfrm>
            <a:off x="5849653" y="2693094"/>
            <a:ext cx="1954059" cy="101461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Cocoa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5D1E99-7DA4-7641-A64A-98E629D838EF}"/>
              </a:ext>
            </a:extLst>
          </p:cNvPr>
          <p:cNvSpPr/>
          <p:nvPr/>
        </p:nvSpPr>
        <p:spPr>
          <a:xfrm>
            <a:off x="8173232" y="2498941"/>
            <a:ext cx="2048003" cy="140291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273BE6D-0C88-B149-91F4-6E6D43BD9F6E}"/>
              </a:ext>
            </a:extLst>
          </p:cNvPr>
          <p:cNvSpPr/>
          <p:nvPr/>
        </p:nvSpPr>
        <p:spPr>
          <a:xfrm>
            <a:off x="8442540" y="2693094"/>
            <a:ext cx="1478072" cy="10396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Cocoa</a:t>
            </a:r>
            <a:r>
              <a:rPr kumimoji="1" lang="zh-CN" altLang="en-US" dirty="0"/>
              <a:t> </a:t>
            </a:r>
            <a:r>
              <a:rPr kumimoji="1" lang="en-US" altLang="zh-CN" dirty="0"/>
              <a:t>Touch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7C573F9-BFBA-7245-A490-47BE013F7EAA}"/>
              </a:ext>
            </a:extLst>
          </p:cNvPr>
          <p:cNvCxnSpPr>
            <a:cxnSpLocks/>
          </p:cNvCxnSpPr>
          <p:nvPr/>
        </p:nvCxnSpPr>
        <p:spPr>
          <a:xfrm>
            <a:off x="7586595" y="3212925"/>
            <a:ext cx="1043836" cy="6262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CCECBA8-413D-4A4E-AF28-1448A5045EC8}"/>
              </a:ext>
            </a:extLst>
          </p:cNvPr>
          <p:cNvSpPr/>
          <p:nvPr/>
        </p:nvSpPr>
        <p:spPr>
          <a:xfrm>
            <a:off x="4271373" y="933190"/>
            <a:ext cx="3695178" cy="1446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5604745-26CF-3544-B259-52D6D4C8C7CB}"/>
              </a:ext>
            </a:extLst>
          </p:cNvPr>
          <p:cNvSpPr/>
          <p:nvPr/>
        </p:nvSpPr>
        <p:spPr>
          <a:xfrm>
            <a:off x="4421684" y="1183709"/>
            <a:ext cx="1540702" cy="41962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/>
              <a:t>Auqa</a:t>
            </a:r>
            <a:endParaRPr kumimoji="1" lang="zh-CN" altLang="en-US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B2626992-2E48-1846-9056-D5AF8E0AD7F5}"/>
              </a:ext>
            </a:extLst>
          </p:cNvPr>
          <p:cNvSpPr/>
          <p:nvPr/>
        </p:nvSpPr>
        <p:spPr>
          <a:xfrm>
            <a:off x="4421684" y="1737988"/>
            <a:ext cx="1540702" cy="42901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Dashboard</a:t>
            </a:r>
            <a:endParaRPr kumimoji="1" lang="zh-CN" altLang="en-US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12010E3-CDF9-0743-9E83-BC7FA9512DA0}"/>
              </a:ext>
            </a:extLst>
          </p:cNvPr>
          <p:cNvSpPr/>
          <p:nvPr/>
        </p:nvSpPr>
        <p:spPr>
          <a:xfrm>
            <a:off x="6075121" y="1183709"/>
            <a:ext cx="1665961" cy="98329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Spotlight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7A72F8-3643-9542-9C00-AA15DE878EF5}"/>
              </a:ext>
            </a:extLst>
          </p:cNvPr>
          <p:cNvSpPr/>
          <p:nvPr/>
        </p:nvSpPr>
        <p:spPr>
          <a:xfrm>
            <a:off x="8173231" y="933190"/>
            <a:ext cx="2048004" cy="1446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AC4E1FE-6047-D244-995C-293DA71EF3B6}"/>
              </a:ext>
            </a:extLst>
          </p:cNvPr>
          <p:cNvSpPr/>
          <p:nvPr/>
        </p:nvSpPr>
        <p:spPr>
          <a:xfrm>
            <a:off x="8257781" y="1759902"/>
            <a:ext cx="1872640" cy="40710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/>
              <a:t>SpringBoard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68905424-240C-C444-B1C6-4AA21A80A4EB}"/>
              </a:ext>
            </a:extLst>
          </p:cNvPr>
          <p:cNvSpPr/>
          <p:nvPr/>
        </p:nvSpPr>
        <p:spPr>
          <a:xfrm>
            <a:off x="8257781" y="1196230"/>
            <a:ext cx="1872640" cy="4446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Spotlight</a:t>
            </a:r>
            <a:endParaRPr kumimoji="1"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D1814F6-9BE0-514E-B3F6-793262B17B3E}"/>
              </a:ext>
            </a:extLst>
          </p:cNvPr>
          <p:cNvCxnSpPr/>
          <p:nvPr/>
        </p:nvCxnSpPr>
        <p:spPr>
          <a:xfrm>
            <a:off x="7465509" y="1352811"/>
            <a:ext cx="977031" cy="0"/>
          </a:xfrm>
          <a:prstGeom prst="straightConnector1">
            <a:avLst/>
          </a:prstGeom>
          <a:ln w="47625">
            <a:noFil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D1F317D-74C7-B24F-8A18-3C3F17F9AE5C}"/>
              </a:ext>
            </a:extLst>
          </p:cNvPr>
          <p:cNvSpPr txBox="1"/>
          <p:nvPr/>
        </p:nvSpPr>
        <p:spPr>
          <a:xfrm>
            <a:off x="676405" y="1064712"/>
            <a:ext cx="324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MacOS</a:t>
            </a:r>
            <a:r>
              <a:rPr kumimoji="1" lang="zh-CN" altLang="en-US" sz="2400" dirty="0"/>
              <a:t>与</a:t>
            </a:r>
            <a:r>
              <a:rPr kumimoji="1" lang="en-US" altLang="zh-CN" sz="2400" dirty="0"/>
              <a:t>iOS</a:t>
            </a:r>
            <a:r>
              <a:rPr kumimoji="1" lang="zh-CN" altLang="en-US" sz="2400" dirty="0"/>
              <a:t>系统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9314689-3BFC-5B4E-A120-9A7E6BE0CB46}"/>
              </a:ext>
            </a:extLst>
          </p:cNvPr>
          <p:cNvSpPr/>
          <p:nvPr/>
        </p:nvSpPr>
        <p:spPr>
          <a:xfrm>
            <a:off x="6288067" y="4340266"/>
            <a:ext cx="1885164" cy="7390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Foundation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51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D04267D-55EA-F947-978D-A7273447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4" y="19050"/>
            <a:ext cx="6794500" cy="6819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88DB99-0E54-424E-A8A2-21EB620E4FB5}"/>
              </a:ext>
            </a:extLst>
          </p:cNvPr>
          <p:cNvSpPr txBox="1"/>
          <p:nvPr/>
        </p:nvSpPr>
        <p:spPr>
          <a:xfrm>
            <a:off x="713984" y="363255"/>
            <a:ext cx="45344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iOS</a:t>
            </a:r>
            <a:r>
              <a:rPr kumimoji="1" lang="zh-CN" altLang="en-US" sz="2400" dirty="0"/>
              <a:t>开发常用框架</a:t>
            </a:r>
            <a:endParaRPr kumimoji="1" lang="en-US" altLang="zh-CN" sz="2400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UIKit</a:t>
            </a:r>
            <a:r>
              <a:rPr kumimoji="1" lang="en-US" altLang="zh-CN" dirty="0"/>
              <a:t>	UI</a:t>
            </a:r>
            <a:r>
              <a:rPr kumimoji="1" lang="zh-CN" altLang="en-US" dirty="0"/>
              <a:t>组件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Foundation</a:t>
            </a:r>
            <a:r>
              <a:rPr kumimoji="1" lang="zh-CN" altLang="en-US" dirty="0"/>
              <a:t> 对象管理、内存管理、容器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QuartzCore</a:t>
            </a:r>
            <a:r>
              <a:rPr kumimoji="1" lang="en-US" altLang="zh-CN" dirty="0"/>
              <a:t>	</a:t>
            </a:r>
            <a:r>
              <a:rPr kumimoji="1" lang="zh-CN" altLang="en-US" dirty="0"/>
              <a:t>高级的</a:t>
            </a:r>
            <a:r>
              <a:rPr kumimoji="1" lang="en-US" altLang="zh-CN" dirty="0"/>
              <a:t>UI</a:t>
            </a:r>
            <a:r>
              <a:rPr kumimoji="1" lang="zh-CN" altLang="en-US" dirty="0"/>
              <a:t>效果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WebKit</a:t>
            </a:r>
            <a:r>
              <a:rPr kumimoji="1" lang="en-US" altLang="zh-CN" dirty="0"/>
              <a:t>	h5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js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CoreLocation</a:t>
            </a:r>
            <a:r>
              <a:rPr kumimoji="1" lang="en-US" altLang="zh-CN" dirty="0"/>
              <a:t>	</a:t>
            </a:r>
            <a:r>
              <a:rPr kumimoji="1" lang="zh-CN" altLang="en-US" dirty="0"/>
              <a:t>位置相关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CFNetwork</a:t>
            </a:r>
            <a:r>
              <a:rPr kumimoji="1" lang="en-US" altLang="zh-CN" dirty="0"/>
              <a:t>	</a:t>
            </a:r>
            <a:r>
              <a:rPr kumimoji="1" lang="zh-CN" altLang="en-US" dirty="0"/>
              <a:t>网络相关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AVFoundation</a:t>
            </a:r>
            <a:r>
              <a:rPr kumimoji="1" lang="en-US" altLang="zh-CN" dirty="0"/>
              <a:t>	</a:t>
            </a:r>
            <a:r>
              <a:rPr kumimoji="1" lang="zh-CN" altLang="en-US" dirty="0"/>
              <a:t>音视频相关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CoreGraphics</a:t>
            </a:r>
            <a:r>
              <a:rPr kumimoji="1" lang="en-US" altLang="zh-CN" dirty="0"/>
              <a:t>	</a:t>
            </a:r>
            <a:r>
              <a:rPr kumimoji="1" lang="zh-CN" altLang="en-US" dirty="0"/>
              <a:t>绘图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39539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7DBAE-A246-464E-B932-9169F6A0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开发工具</a:t>
            </a:r>
            <a:br>
              <a:rPr kumimoji="1" lang="en-US" altLang="zh-CN" dirty="0"/>
            </a:br>
            <a:r>
              <a:rPr kumimoji="1" lang="en-US" altLang="zh-CN" dirty="0"/>
              <a:t>									</a:t>
            </a:r>
            <a:r>
              <a:rPr kumimoji="1" lang="en-US" altLang="zh-CN" dirty="0" err="1"/>
              <a:t>Xcode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41A60-3358-F34B-8E53-559C78F5D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80570"/>
            <a:ext cx="8946541" cy="356782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Xcode</a:t>
            </a:r>
            <a:r>
              <a:rPr lang="en-US" altLang="zh-CN" dirty="0"/>
              <a:t> </a:t>
            </a:r>
            <a:r>
              <a:rPr lang="zh-CN" altLang="en-US" dirty="0"/>
              <a:t>是运行在操作系统</a:t>
            </a:r>
            <a:r>
              <a:rPr lang="en-US" altLang="zh-CN" dirty="0"/>
              <a:t>Mac OS X</a:t>
            </a:r>
            <a:r>
              <a:rPr lang="zh-CN" altLang="en-US" dirty="0"/>
              <a:t>上的集成开发工具（</a:t>
            </a:r>
            <a:r>
              <a:rPr lang="en-US" altLang="zh-CN" dirty="0">
                <a:hlinkClick r:id="rId2"/>
              </a:rPr>
              <a:t>IDE</a:t>
            </a:r>
            <a:r>
              <a:rPr lang="zh-CN" altLang="en-US" dirty="0"/>
              <a:t>），由</a:t>
            </a:r>
            <a:r>
              <a:rPr lang="en-US" altLang="zh-CN" dirty="0"/>
              <a:t>Apple Inc</a:t>
            </a:r>
            <a:r>
              <a:rPr lang="zh-CN" altLang="en-US" dirty="0"/>
              <a:t>开发。</a:t>
            </a:r>
            <a:r>
              <a:rPr lang="en-US" altLang="zh-CN" dirty="0" err="1"/>
              <a:t>Xcode</a:t>
            </a:r>
            <a:r>
              <a:rPr lang="zh-CN" altLang="en-US" dirty="0"/>
              <a:t>是开发 </a:t>
            </a:r>
            <a:r>
              <a:rPr lang="en-US" altLang="zh-CN" dirty="0">
                <a:hlinkClick r:id="rId3"/>
              </a:rPr>
              <a:t>macOS</a:t>
            </a:r>
            <a:r>
              <a:rPr lang="zh-CN" altLang="en-US" dirty="0"/>
              <a:t> 和 </a:t>
            </a:r>
            <a:r>
              <a:rPr lang="en-US" altLang="zh-CN" dirty="0">
                <a:hlinkClick r:id="rId4"/>
              </a:rPr>
              <a:t>iOS</a:t>
            </a:r>
            <a:r>
              <a:rPr lang="zh-CN" altLang="en-US" dirty="0"/>
              <a:t> 应用程序的最快捷的方式。</a:t>
            </a:r>
            <a:r>
              <a:rPr lang="en-US" altLang="zh-CN" dirty="0" err="1"/>
              <a:t>Xcode</a:t>
            </a:r>
            <a:r>
              <a:rPr lang="en-US" altLang="zh-CN" dirty="0"/>
              <a:t> </a:t>
            </a:r>
            <a:r>
              <a:rPr lang="zh-CN" altLang="en-US" dirty="0"/>
              <a:t>具有统一的用户</a:t>
            </a:r>
            <a:r>
              <a:rPr lang="zh-CN" altLang="en-US" dirty="0">
                <a:hlinkClick r:id="rId5"/>
              </a:rPr>
              <a:t>界面设计</a:t>
            </a:r>
            <a:r>
              <a:rPr lang="zh-CN" altLang="en-US" dirty="0"/>
              <a:t>，</a:t>
            </a:r>
            <a:r>
              <a:rPr lang="zh-CN" altLang="en-US" dirty="0">
                <a:hlinkClick r:id="rId6"/>
              </a:rPr>
              <a:t>编码</a:t>
            </a:r>
            <a:r>
              <a:rPr lang="zh-CN" altLang="en-US" dirty="0"/>
              <a:t>、测试、</a:t>
            </a:r>
            <a:r>
              <a:rPr lang="zh-CN" altLang="en-US" dirty="0">
                <a:hlinkClick r:id="rId7"/>
              </a:rPr>
              <a:t>调试</a:t>
            </a:r>
            <a:r>
              <a:rPr lang="zh-CN" altLang="en-US" dirty="0"/>
              <a:t>都在一个简单的窗口内完成。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4674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</Template>
  <TotalTime>235</TotalTime>
  <Words>133</Words>
  <Application>Microsoft Macintosh PowerPoint</Application>
  <PresentationFormat>宽屏</PresentationFormat>
  <Paragraphs>63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离子</vt:lpstr>
      <vt:lpstr>iOS开发</vt:lpstr>
      <vt:lpstr>我想悄悄说这些</vt:lpstr>
      <vt:lpstr>一、iOS的前世今生            前世：通讯和手机的历史</vt:lpstr>
      <vt:lpstr>PowerPoint 演示文稿</vt:lpstr>
      <vt:lpstr>PowerPoint 演示文稿</vt:lpstr>
      <vt:lpstr>PowerPoint 演示文稿</vt:lpstr>
      <vt:lpstr>PowerPoint 演示文稿</vt:lpstr>
      <vt:lpstr>二、iOS开发工具          Xcode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iOS开发</dc:title>
  <dc:creator>hao yee.liu</dc:creator>
  <cp:lastModifiedBy>luyeees@hotmail.com</cp:lastModifiedBy>
  <cp:revision>15</cp:revision>
  <dcterms:created xsi:type="dcterms:W3CDTF">2018-12-03T11:50:49Z</dcterms:created>
  <dcterms:modified xsi:type="dcterms:W3CDTF">2018-12-05T07:39:25Z</dcterms:modified>
</cp:coreProperties>
</file>